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0" r:id="rId4"/>
    <p:sldMasterId id="2147483652" r:id="rId5"/>
    <p:sldMasterId id="214748365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y="5143500" cx="9144000"/>
  <p:notesSz cx="6858000" cy="9144000"/>
  <p:embeddedFontLst>
    <p:embeddedFont>
      <p:font typeface="Manrope"/>
      <p:regular r:id="rId19"/>
      <p:bold r:id="rId20"/>
    </p:embeddedFont>
    <p:embeddedFont>
      <p:font typeface="Noto Sans Symbols"/>
      <p:regular r:id="rId21"/>
      <p:bold r:id="rId22"/>
    </p:embeddedFont>
    <p:embeddedFont>
      <p:font typeface="Onest"/>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5" roundtripDataSignature="AMtx7mjjYNk8GLZNytYdXj3MrW5NryBB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anrope-bold.fntdata"/><Relationship Id="rId22" Type="http://schemas.openxmlformats.org/officeDocument/2006/relationships/font" Target="fonts/NotoSansSymbols-bold.fntdata"/><Relationship Id="rId21" Type="http://schemas.openxmlformats.org/officeDocument/2006/relationships/font" Target="fonts/NotoSansSymbols-regular.fntdata"/><Relationship Id="rId24" Type="http://schemas.openxmlformats.org/officeDocument/2006/relationships/font" Target="fonts/Onest-bold.fntdata"/><Relationship Id="rId23" Type="http://schemas.openxmlformats.org/officeDocument/2006/relationships/font" Target="fonts/Onest-regular.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25" Type="http://customschemas.google.com/relationships/presentationmetadata" Target="meta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font" Target="fonts/Manrope-regular.fntdata"/><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 name="Shape 26"/>
        <p:cNvGrpSpPr/>
        <p:nvPr/>
      </p:nvGrpSpPr>
      <p:grpSpPr>
        <a:xfrm>
          <a:off x="0" y="0"/>
          <a:ext cx="0" cy="0"/>
          <a:chOff x="0" y="0"/>
          <a:chExt cx="0" cy="0"/>
        </a:xfrm>
      </p:grpSpPr>
      <p:sp>
        <p:nvSpPr>
          <p:cNvPr id="27" name="Google Shape;2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14"/>
          <p:cNvSpPr txBox="1"/>
          <p:nvPr>
            <p:ph type="title"/>
          </p:nvPr>
        </p:nvSpPr>
        <p:spPr>
          <a:xfrm>
            <a:off x="235800" y="448200"/>
            <a:ext cx="5999040" cy="1883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 name="Google Shape;11;p14"/>
          <p:cNvSpPr txBox="1"/>
          <p:nvPr>
            <p:ph idx="1" type="subTitle"/>
          </p:nvPr>
        </p:nvSpPr>
        <p:spPr>
          <a:xfrm>
            <a:off x="457200" y="1203480"/>
            <a:ext cx="822924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_1" typ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type="blank">
  <p:cSld name="BLANK">
    <p:spTree>
      <p:nvGrpSpPr>
        <p:cNvPr id="21" name="Shape 2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4" type="blank">
  <p:cSld name="BLANK">
    <p:spTree>
      <p:nvGrpSpPr>
        <p:cNvPr id="25" name="Shape 2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5.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xml"/><Relationship Id="rId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3"/>
          <p:cNvPicPr preferRelativeResize="0"/>
          <p:nvPr/>
        </p:nvPicPr>
        <p:blipFill rotWithShape="1">
          <a:blip r:embed="rId1">
            <a:alphaModFix amt="80000"/>
          </a:blip>
          <a:srcRect b="0" l="0" r="0" t="0"/>
          <a:stretch/>
        </p:blipFill>
        <p:spPr>
          <a:xfrm>
            <a:off x="0" y="0"/>
            <a:ext cx="9143640" cy="5142960"/>
          </a:xfrm>
          <a:prstGeom prst="rect">
            <a:avLst/>
          </a:prstGeom>
          <a:noFill/>
          <a:ln>
            <a:noFill/>
          </a:ln>
        </p:spPr>
      </p:pic>
      <p:sp>
        <p:nvSpPr>
          <p:cNvPr id="7" name="Google Shape;7;p13"/>
          <p:cNvSpPr txBox="1"/>
          <p:nvPr>
            <p:ph type="title"/>
          </p:nvPr>
        </p:nvSpPr>
        <p:spPr>
          <a:xfrm>
            <a:off x="359280" y="313200"/>
            <a:ext cx="8392320" cy="237312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p13"/>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 name="Shape 12"/>
        <p:cNvGrpSpPr/>
        <p:nvPr/>
      </p:nvGrpSpPr>
      <p:grpSpPr>
        <a:xfrm>
          <a:off x="0" y="0"/>
          <a:ext cx="0" cy="0"/>
          <a:chOff x="0" y="0"/>
          <a:chExt cx="0" cy="0"/>
        </a:xfrm>
      </p:grpSpPr>
      <p:sp>
        <p:nvSpPr>
          <p:cNvPr id="13" name="Google Shape;13;p15"/>
          <p:cNvSpPr txBox="1"/>
          <p:nvPr>
            <p:ph type="title"/>
          </p:nvPr>
        </p:nvSpPr>
        <p:spPr>
          <a:xfrm>
            <a:off x="228600" y="3636000"/>
            <a:ext cx="4911840" cy="127872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4" name="Google Shape;14;p15"/>
          <p:cNvSpPr txBox="1"/>
          <p:nvPr>
            <p:ph idx="1" type="body"/>
          </p:nvPr>
        </p:nvSpPr>
        <p:spPr>
          <a:xfrm>
            <a:off x="5529600" y="0"/>
            <a:ext cx="3614400" cy="5143320"/>
          </a:xfrm>
          <a:prstGeom prst="rect">
            <a:avLst/>
          </a:prstGeom>
          <a:noFill/>
          <a:ln>
            <a:noFill/>
          </a:ln>
        </p:spPr>
        <p:txBody>
          <a:bodyPr anchorCtr="0" anchor="t" bIns="45000" lIns="90000" spcFirstLastPara="1" rIns="90000" wrap="square" tIns="450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5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pic>
        <p:nvPicPr>
          <p:cNvPr id="17" name="Google Shape;17;p17"/>
          <p:cNvPicPr preferRelativeResize="0"/>
          <p:nvPr/>
        </p:nvPicPr>
        <p:blipFill rotWithShape="1">
          <a:blip r:embed="rId1">
            <a:alphaModFix amt="60000"/>
          </a:blip>
          <a:srcRect b="0" l="0" r="0" t="0"/>
          <a:stretch/>
        </p:blipFill>
        <p:spPr>
          <a:xfrm>
            <a:off x="0" y="0"/>
            <a:ext cx="9143640" cy="5142960"/>
          </a:xfrm>
          <a:prstGeom prst="rect">
            <a:avLst/>
          </a:prstGeom>
          <a:noFill/>
          <a:ln>
            <a:noFill/>
          </a:ln>
        </p:spPr>
      </p:pic>
      <p:sp>
        <p:nvSpPr>
          <p:cNvPr id="18" name="Google Shape;18;p17"/>
          <p:cNvSpPr txBox="1"/>
          <p:nvPr>
            <p:ph type="title"/>
          </p:nvPr>
        </p:nvSpPr>
        <p:spPr>
          <a:xfrm>
            <a:off x="2381760" y="640800"/>
            <a:ext cx="6533280" cy="427392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9" name="Google Shape;19;p17"/>
          <p:cNvSpPr txBox="1"/>
          <p:nvPr>
            <p:ph idx="2" type="title"/>
          </p:nvPr>
        </p:nvSpPr>
        <p:spPr>
          <a:xfrm>
            <a:off x="228600" y="228600"/>
            <a:ext cx="1651680" cy="101232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0" name="Google Shape;20;p17"/>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5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2" name="Shape 22"/>
        <p:cNvGrpSpPr/>
        <p:nvPr/>
      </p:nvGrpSpPr>
      <p:grpSpPr>
        <a:xfrm>
          <a:off x="0" y="0"/>
          <a:ext cx="0" cy="0"/>
          <a:chOff x="0" y="0"/>
          <a:chExt cx="0" cy="0"/>
        </a:xfrm>
      </p:grpSpPr>
      <p:sp>
        <p:nvSpPr>
          <p:cNvPr id="23" name="Google Shape;23;p19"/>
          <p:cNvSpPr txBox="1"/>
          <p:nvPr>
            <p:ph type="title"/>
          </p:nvPr>
        </p:nvSpPr>
        <p:spPr>
          <a:xfrm>
            <a:off x="3051720" y="228600"/>
            <a:ext cx="5863320" cy="207072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4" name="Google Shape;24;p19"/>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5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 name="Shape 29"/>
        <p:cNvGrpSpPr/>
        <p:nvPr/>
      </p:nvGrpSpPr>
      <p:grpSpPr>
        <a:xfrm>
          <a:off x="0" y="0"/>
          <a:ext cx="0" cy="0"/>
          <a:chOff x="0" y="0"/>
          <a:chExt cx="0" cy="0"/>
        </a:xfrm>
      </p:grpSpPr>
      <p:sp>
        <p:nvSpPr>
          <p:cNvPr id="30" name="Google Shape;30;p1"/>
          <p:cNvSpPr txBox="1"/>
          <p:nvPr>
            <p:ph type="title"/>
          </p:nvPr>
        </p:nvSpPr>
        <p:spPr>
          <a:xfrm>
            <a:off x="361800" y="314280"/>
            <a:ext cx="8391240" cy="2371320"/>
          </a:xfrm>
          <a:prstGeom prst="rect">
            <a:avLst/>
          </a:prstGeom>
          <a:noFill/>
          <a:ln>
            <a:noFill/>
          </a:ln>
        </p:spPr>
        <p:txBody>
          <a:bodyPr anchorCtr="0" anchor="t" bIns="91425" lIns="91425" spcFirstLastPara="1" rIns="91425" wrap="square" tIns="91425">
            <a:normAutofit fontScale="73270"/>
          </a:bodyPr>
          <a:lstStyle/>
          <a:p>
            <a:pPr indent="0" lvl="0" marL="0" rtl="0" algn="just">
              <a:lnSpc>
                <a:spcPct val="100000"/>
              </a:lnSpc>
              <a:spcBef>
                <a:spcPts val="0"/>
              </a:spcBef>
              <a:spcAft>
                <a:spcPts val="0"/>
              </a:spcAft>
              <a:buClr>
                <a:schemeClr val="dk1"/>
              </a:buClr>
              <a:buSzPct val="100000"/>
              <a:buFont typeface="Onest"/>
              <a:buNone/>
            </a:pPr>
            <a:r>
              <a:rPr b="1" lang="en" sz="9800" strike="noStrike">
                <a:solidFill>
                  <a:schemeClr val="dk1"/>
                </a:solidFill>
                <a:latin typeface="Onest"/>
                <a:ea typeface="Onest"/>
                <a:cs typeface="Onest"/>
                <a:sym typeface="Onest"/>
              </a:rPr>
              <a:t>Measuring Economic Freedom</a:t>
            </a:r>
            <a:endParaRPr b="0" sz="9800" strike="noStrike">
              <a:solidFill>
                <a:schemeClr val="dk1"/>
              </a:solidFill>
              <a:latin typeface="Arial"/>
              <a:ea typeface="Arial"/>
              <a:cs typeface="Arial"/>
              <a:sym typeface="Arial"/>
            </a:endParaRPr>
          </a:p>
        </p:txBody>
      </p:sp>
      <p:sp>
        <p:nvSpPr>
          <p:cNvPr id="31" name="Google Shape;31;p1"/>
          <p:cNvSpPr txBox="1"/>
          <p:nvPr>
            <p:ph idx="1" type="subTitle"/>
          </p:nvPr>
        </p:nvSpPr>
        <p:spPr>
          <a:xfrm>
            <a:off x="3076560" y="4248000"/>
            <a:ext cx="5667120" cy="723600"/>
          </a:xfrm>
          <a:prstGeom prst="rect">
            <a:avLst/>
          </a:prstGeom>
          <a:noFill/>
          <a:ln>
            <a:noFill/>
          </a:ln>
        </p:spPr>
        <p:txBody>
          <a:bodyPr anchorCtr="0" anchor="t" bIns="91425" lIns="91425" spcFirstLastPara="1" rIns="91425" wrap="square" tIns="91425">
            <a:normAutofit/>
          </a:bodyPr>
          <a:lstStyle/>
          <a:p>
            <a:pPr indent="0" lvl="0" marL="0" marR="0" rtl="0" algn="ctr">
              <a:spcBef>
                <a:spcPts val="0"/>
              </a:spcBef>
              <a:spcAft>
                <a:spcPts val="0"/>
              </a:spcAft>
              <a:buSzPts val="1600"/>
              <a:buFont typeface="Arial"/>
              <a:buNone/>
            </a:pPr>
            <a:r>
              <a:rPr lang="en" sz="1600">
                <a:solidFill>
                  <a:schemeClr val="dk1"/>
                </a:solidFill>
                <a:latin typeface="Manrope"/>
                <a:ea typeface="Manrope"/>
                <a:cs typeface="Manrope"/>
                <a:sym typeface="Manrope"/>
              </a:rPr>
              <a:t>Team lead - Harika</a:t>
            </a:r>
            <a:endParaRPr sz="1600">
              <a:solidFill>
                <a:schemeClr val="dk1"/>
              </a:solidFill>
              <a:latin typeface="Manrope"/>
              <a:ea typeface="Manrope"/>
              <a:cs typeface="Manrope"/>
              <a:sym typeface="Manrope"/>
            </a:endParaRPr>
          </a:p>
          <a:p>
            <a:pPr indent="0" lvl="0" marL="0" marR="0" rtl="0" algn="ctr">
              <a:spcBef>
                <a:spcPts val="0"/>
              </a:spcBef>
              <a:spcAft>
                <a:spcPts val="0"/>
              </a:spcAft>
              <a:buSzPts val="1600"/>
              <a:buFont typeface="Arial"/>
              <a:buNone/>
            </a:pPr>
            <a:r>
              <a:rPr lang="en" sz="1600">
                <a:solidFill>
                  <a:schemeClr val="dk1"/>
                </a:solidFill>
                <a:latin typeface="Manrope"/>
                <a:ea typeface="Manrope"/>
                <a:cs typeface="Manrope"/>
                <a:sym typeface="Manrope"/>
              </a:rPr>
              <a:t>Team members - Deepa manasa, Hasini, Nikhil</a:t>
            </a:r>
            <a:endParaRPr sz="1600">
              <a:solidFill>
                <a:schemeClr val="dk1"/>
              </a:solidFill>
              <a:latin typeface="Manrope"/>
              <a:ea typeface="Manrope"/>
              <a:cs typeface="Manrope"/>
              <a:sym typeface="Manrop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0"/>
          <p:cNvSpPr txBox="1"/>
          <p:nvPr>
            <p:ph idx="4294967295" type="title"/>
          </p:nvPr>
        </p:nvSpPr>
        <p:spPr>
          <a:xfrm>
            <a:off x="228600" y="3638520"/>
            <a:ext cx="4914720" cy="1275840"/>
          </a:xfrm>
          <a:prstGeom prst="rect">
            <a:avLst/>
          </a:prstGeom>
          <a:noFill/>
          <a:ln>
            <a:noFill/>
          </a:ln>
        </p:spPr>
        <p:txBody>
          <a:bodyPr anchorCtr="0" anchor="t" bIns="91425" lIns="91425" spcFirstLastPara="1" rIns="91425" wrap="square" tIns="91425">
            <a:normAutofit fontScale="84182"/>
          </a:bodyPr>
          <a:lstStyle/>
          <a:p>
            <a:pPr indent="0" lvl="0" marL="0" marR="0" rtl="0" algn="l">
              <a:lnSpc>
                <a:spcPct val="100000"/>
              </a:lnSpc>
              <a:spcBef>
                <a:spcPts val="0"/>
              </a:spcBef>
              <a:spcAft>
                <a:spcPts val="0"/>
              </a:spcAft>
              <a:buClr>
                <a:schemeClr val="dk1"/>
              </a:buClr>
              <a:buSzPct val="100000"/>
              <a:buFont typeface="Onest"/>
              <a:buNone/>
            </a:pPr>
            <a:r>
              <a:rPr b="1" i="0" lang="en" sz="4300" u="none" cap="none" strike="noStrike">
                <a:solidFill>
                  <a:schemeClr val="dk1"/>
                </a:solidFill>
                <a:latin typeface="Onest"/>
                <a:ea typeface="Onest"/>
                <a:cs typeface="Onest"/>
                <a:sym typeface="Onest"/>
              </a:rPr>
              <a:t>Analysis Results and Team Contribution</a:t>
            </a:r>
            <a:endParaRPr b="0" i="0" sz="4300" u="none" cap="none" strike="noStrike">
              <a:solidFill>
                <a:schemeClr val="dk1"/>
              </a:solidFill>
              <a:latin typeface="Arial"/>
              <a:ea typeface="Arial"/>
              <a:cs typeface="Arial"/>
              <a:sym typeface="Arial"/>
            </a:endParaRPr>
          </a:p>
        </p:txBody>
      </p:sp>
      <p:sp>
        <p:nvSpPr>
          <p:cNvPr id="89" name="Google Shape;89;p10"/>
          <p:cNvSpPr txBox="1"/>
          <p:nvPr>
            <p:ph idx="4294967295" type="subTitle"/>
          </p:nvPr>
        </p:nvSpPr>
        <p:spPr>
          <a:xfrm>
            <a:off x="228600" y="228600"/>
            <a:ext cx="4914720" cy="241884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200"/>
              <a:buFont typeface="Manrope"/>
              <a:buNone/>
            </a:pPr>
            <a:r>
              <a:rPr b="0" i="0" lang="en" sz="1200" u="none" cap="none" strike="noStrike">
                <a:solidFill>
                  <a:schemeClr val="dk1"/>
                </a:solidFill>
                <a:latin typeface="Manrope"/>
                <a:ea typeface="Manrope"/>
                <a:cs typeface="Manrope"/>
                <a:sym typeface="Manrope"/>
              </a:rPr>
              <a:t>The analysis conducted through Tableau uncovered key insights regarding our regional economic freedom scores. Team members contributed significantly, leading to a collaborative approach that allowed for a thorough examination of the data. Our findings highlight areas for improvement and underscore the importance of economic policies in fostering an environment of economic freedom.</a:t>
            </a:r>
            <a:endParaRPr b="0" i="0" sz="1200" u="none" cap="none" strike="noStrike">
              <a:solidFill>
                <a:srgbClr val="FFFFFF"/>
              </a:solidFill>
              <a:latin typeface="Noto Sans Symbols"/>
              <a:ea typeface="Noto Sans Symbols"/>
              <a:cs typeface="Noto Sans Symbols"/>
              <a:sym typeface="Noto Sans Symbols"/>
            </a:endParaRPr>
          </a:p>
        </p:txBody>
      </p:sp>
      <p:pic>
        <p:nvPicPr>
          <p:cNvPr id="90" name="Google Shape;90;p10"/>
          <p:cNvPicPr preferRelativeResize="0"/>
          <p:nvPr/>
        </p:nvPicPr>
        <p:blipFill rotWithShape="1">
          <a:blip r:embed="rId3">
            <a:alphaModFix/>
          </a:blip>
          <a:srcRect b="0" l="25559" r="27601" t="0"/>
          <a:stretch/>
        </p:blipFill>
        <p:spPr>
          <a:xfrm>
            <a:off x="5529600" y="0"/>
            <a:ext cx="3614040" cy="51433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1"/>
          <p:cNvSpPr txBox="1"/>
          <p:nvPr>
            <p:ph idx="4294967295" type="title"/>
          </p:nvPr>
        </p:nvSpPr>
        <p:spPr>
          <a:xfrm>
            <a:off x="91120" y="322325"/>
            <a:ext cx="5866800" cy="20664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3100"/>
              <a:buFont typeface="Onest"/>
              <a:buNone/>
            </a:pPr>
            <a:r>
              <a:rPr b="1" i="0" lang="en" sz="3100" u="none" cap="none" strike="noStrike">
                <a:solidFill>
                  <a:schemeClr val="dk1"/>
                </a:solidFill>
                <a:latin typeface="Onest"/>
                <a:ea typeface="Onest"/>
                <a:cs typeface="Onest"/>
                <a:sym typeface="Onest"/>
              </a:rPr>
              <a:t>Conclusions</a:t>
            </a:r>
            <a:endParaRPr b="0" i="0" sz="3100" u="none" cap="none" strike="noStrike">
              <a:solidFill>
                <a:schemeClr val="dk1"/>
              </a:solidFill>
              <a:latin typeface="Arial"/>
              <a:ea typeface="Arial"/>
              <a:cs typeface="Arial"/>
              <a:sym typeface="Arial"/>
            </a:endParaRPr>
          </a:p>
        </p:txBody>
      </p:sp>
      <p:sp>
        <p:nvSpPr>
          <p:cNvPr id="96" name="Google Shape;96;p11"/>
          <p:cNvSpPr txBox="1"/>
          <p:nvPr>
            <p:ph idx="4294967295" type="subTitle"/>
          </p:nvPr>
        </p:nvSpPr>
        <p:spPr>
          <a:xfrm>
            <a:off x="228600" y="2209680"/>
            <a:ext cx="4152600" cy="270468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200"/>
              <a:buFont typeface="Manrope"/>
              <a:buNone/>
            </a:pPr>
            <a:r>
              <a:rPr lang="en" sz="1200">
                <a:solidFill>
                  <a:schemeClr val="dk1"/>
                </a:solidFill>
                <a:latin typeface="Manrope"/>
                <a:ea typeface="Manrope"/>
                <a:cs typeface="Manrope"/>
                <a:sym typeface="Manrope"/>
              </a:rPr>
              <a:t>By using the interactive dashboards from tableau we concluded with a interactive story from the given dataset </a:t>
            </a:r>
            <a:r>
              <a:rPr lang="en" sz="1200">
                <a:solidFill>
                  <a:schemeClr val="dk1"/>
                </a:solidFill>
                <a:latin typeface="Manrope"/>
                <a:ea typeface="Manrope"/>
                <a:cs typeface="Manrope"/>
                <a:sym typeface="Manrope"/>
              </a:rPr>
              <a:t>that</a:t>
            </a:r>
            <a:r>
              <a:rPr lang="en" sz="1200">
                <a:solidFill>
                  <a:schemeClr val="dk1"/>
                </a:solidFill>
                <a:latin typeface="Manrope"/>
                <a:ea typeface="Manrope"/>
                <a:cs typeface="Manrope"/>
                <a:sym typeface="Manrope"/>
              </a:rPr>
              <a:t> interprets the various economic trends between the countries.</a:t>
            </a:r>
            <a:endParaRPr b="0" i="0" sz="1200" u="none" cap="none" strike="noStrike">
              <a:solidFill>
                <a:srgbClr val="FFFFFF"/>
              </a:solidFill>
              <a:latin typeface="Noto Sans Symbols"/>
              <a:ea typeface="Noto Sans Symbols"/>
              <a:cs typeface="Noto Sans Symbols"/>
              <a:sym typeface="Noto Sans Symbols"/>
            </a:endParaRPr>
          </a:p>
        </p:txBody>
      </p:sp>
      <p:pic>
        <p:nvPicPr>
          <p:cNvPr id="97" name="Google Shape;97;p11" title="Screenshot 2025-06-29 205705.png"/>
          <p:cNvPicPr preferRelativeResize="0"/>
          <p:nvPr/>
        </p:nvPicPr>
        <p:blipFill>
          <a:blip r:embed="rId3">
            <a:alphaModFix/>
          </a:blip>
          <a:stretch>
            <a:fillRect/>
          </a:stretch>
        </p:blipFill>
        <p:spPr>
          <a:xfrm>
            <a:off x="3916975" y="402400"/>
            <a:ext cx="4831150" cy="35999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sp>
        <p:nvSpPr>
          <p:cNvPr id="36" name="Google Shape;36;p2"/>
          <p:cNvSpPr txBox="1"/>
          <p:nvPr>
            <p:ph idx="4294967295" type="title"/>
          </p:nvPr>
        </p:nvSpPr>
        <p:spPr>
          <a:xfrm>
            <a:off x="228600" y="3638520"/>
            <a:ext cx="4914720" cy="127584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4300"/>
              <a:buFont typeface="Onest"/>
              <a:buNone/>
            </a:pPr>
            <a:r>
              <a:rPr b="1" i="0" lang="en" sz="4300" u="none" cap="none" strike="noStrike">
                <a:solidFill>
                  <a:schemeClr val="dk1"/>
                </a:solidFill>
                <a:latin typeface="Onest"/>
                <a:ea typeface="Onest"/>
                <a:cs typeface="Onest"/>
                <a:sym typeface="Onest"/>
              </a:rPr>
              <a:t>Introduction</a:t>
            </a:r>
            <a:endParaRPr b="0" i="0" sz="4300" u="none" cap="none" strike="noStrike">
              <a:solidFill>
                <a:schemeClr val="dk1"/>
              </a:solidFill>
              <a:latin typeface="Arial"/>
              <a:ea typeface="Arial"/>
              <a:cs typeface="Arial"/>
              <a:sym typeface="Arial"/>
            </a:endParaRPr>
          </a:p>
        </p:txBody>
      </p:sp>
      <p:sp>
        <p:nvSpPr>
          <p:cNvPr id="37" name="Google Shape;37;p2"/>
          <p:cNvSpPr txBox="1"/>
          <p:nvPr>
            <p:ph idx="4294967295" type="subTitle"/>
          </p:nvPr>
        </p:nvSpPr>
        <p:spPr>
          <a:xfrm>
            <a:off x="228600" y="228600"/>
            <a:ext cx="4914720" cy="241884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200"/>
              <a:buFont typeface="Manrope"/>
              <a:buNone/>
            </a:pPr>
            <a:r>
              <a:rPr b="0" i="0" lang="en" sz="1200" u="none" cap="none" strike="noStrike">
                <a:solidFill>
                  <a:schemeClr val="dk1"/>
                </a:solidFill>
                <a:latin typeface="Manrope"/>
                <a:ea typeface="Manrope"/>
                <a:cs typeface="Manrope"/>
                <a:sym typeface="Manrope"/>
              </a:rPr>
              <a:t>Economic freedom allows individuals to control their labor and property, facilitating choice in work, production, and investment. This freedom promotes prosperity, reducing poverty and ignorance globally, and it is pivotal in measuring progress through the Index of Economic Freedom.</a:t>
            </a:r>
            <a:endParaRPr b="0" i="0" sz="1200" u="none" cap="none" strike="noStrike">
              <a:solidFill>
                <a:srgbClr val="FFFFFF"/>
              </a:solidFill>
              <a:latin typeface="Noto Sans Symbols"/>
              <a:ea typeface="Noto Sans Symbols"/>
              <a:cs typeface="Noto Sans Symbols"/>
              <a:sym typeface="Noto Sans Symbols"/>
            </a:endParaRPr>
          </a:p>
        </p:txBody>
      </p:sp>
      <p:pic>
        <p:nvPicPr>
          <p:cNvPr id="38" name="Google Shape;38;p2"/>
          <p:cNvPicPr preferRelativeResize="0"/>
          <p:nvPr/>
        </p:nvPicPr>
        <p:blipFill rotWithShape="1">
          <a:blip r:embed="rId3">
            <a:alphaModFix/>
          </a:blip>
          <a:srcRect b="0" l="25559" r="27601" t="0"/>
          <a:stretch/>
        </p:blipFill>
        <p:spPr>
          <a:xfrm>
            <a:off x="5529600" y="0"/>
            <a:ext cx="3614040" cy="514332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3"/>
          <p:cNvSpPr txBox="1"/>
          <p:nvPr>
            <p:ph idx="4294967295" type="title"/>
          </p:nvPr>
        </p:nvSpPr>
        <p:spPr>
          <a:xfrm>
            <a:off x="2381400" y="638280"/>
            <a:ext cx="6533640" cy="4276440"/>
          </a:xfrm>
          <a:prstGeom prst="rect">
            <a:avLst/>
          </a:prstGeom>
          <a:noFill/>
          <a:ln>
            <a:noFill/>
          </a:ln>
        </p:spPr>
        <p:txBody>
          <a:bodyPr anchorCtr="0" anchor="b" bIns="91425" lIns="91425" spcFirstLastPara="1" rIns="91425" wrap="square" tIns="91425">
            <a:normAutofit/>
          </a:bodyPr>
          <a:lstStyle/>
          <a:p>
            <a:pPr indent="0" lvl="0" marL="0" marR="0" rtl="0" algn="r">
              <a:lnSpc>
                <a:spcPct val="100000"/>
              </a:lnSpc>
              <a:spcBef>
                <a:spcPts val="0"/>
              </a:spcBef>
              <a:spcAft>
                <a:spcPts val="0"/>
              </a:spcAft>
              <a:buClr>
                <a:schemeClr val="dk1"/>
              </a:buClr>
              <a:buSzPts val="7200"/>
              <a:buFont typeface="Onest"/>
              <a:buNone/>
            </a:pPr>
            <a:r>
              <a:rPr b="1" i="0" lang="en" sz="7200" u="none" cap="none" strike="noStrike">
                <a:solidFill>
                  <a:schemeClr val="dk1"/>
                </a:solidFill>
                <a:latin typeface="Onest"/>
                <a:ea typeface="Onest"/>
                <a:cs typeface="Onest"/>
                <a:sym typeface="Onest"/>
              </a:rPr>
              <a:t>Economic Freedom Overview</a:t>
            </a:r>
            <a:endParaRPr b="0" i="0" sz="72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4"/>
          <p:cNvSpPr txBox="1"/>
          <p:nvPr>
            <p:ph idx="4294967295" type="title"/>
          </p:nvPr>
        </p:nvSpPr>
        <p:spPr>
          <a:xfrm>
            <a:off x="228600" y="3638520"/>
            <a:ext cx="4914720" cy="1275840"/>
          </a:xfrm>
          <a:prstGeom prst="rect">
            <a:avLst/>
          </a:prstGeom>
          <a:noFill/>
          <a:ln>
            <a:noFill/>
          </a:ln>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Clr>
                <a:schemeClr val="dk1"/>
              </a:buClr>
              <a:buSzPct val="100000"/>
              <a:buFont typeface="Onest"/>
              <a:buNone/>
            </a:pPr>
            <a:r>
              <a:rPr b="1" lang="en" sz="4300">
                <a:solidFill>
                  <a:schemeClr val="dk1"/>
                </a:solidFill>
                <a:latin typeface="Onest"/>
                <a:ea typeface="Onest"/>
                <a:cs typeface="Onest"/>
                <a:sym typeface="Onest"/>
              </a:rPr>
              <a:t>Why </a:t>
            </a:r>
            <a:r>
              <a:rPr b="1" i="0" lang="en" sz="4300" u="none" cap="none" strike="noStrike">
                <a:solidFill>
                  <a:schemeClr val="dk1"/>
                </a:solidFill>
                <a:latin typeface="Onest"/>
                <a:ea typeface="Onest"/>
                <a:cs typeface="Onest"/>
                <a:sym typeface="Onest"/>
              </a:rPr>
              <a:t>Economic Freedom?</a:t>
            </a:r>
            <a:endParaRPr b="0" i="0" sz="4300" u="none" cap="none" strike="noStrike">
              <a:solidFill>
                <a:schemeClr val="dk1"/>
              </a:solidFill>
              <a:latin typeface="Arial"/>
              <a:ea typeface="Arial"/>
              <a:cs typeface="Arial"/>
              <a:sym typeface="Arial"/>
            </a:endParaRPr>
          </a:p>
        </p:txBody>
      </p:sp>
      <p:sp>
        <p:nvSpPr>
          <p:cNvPr id="49" name="Google Shape;49;p4"/>
          <p:cNvSpPr txBox="1"/>
          <p:nvPr>
            <p:ph idx="4294967295" type="subTitle"/>
          </p:nvPr>
        </p:nvSpPr>
        <p:spPr>
          <a:xfrm>
            <a:off x="228600" y="228600"/>
            <a:ext cx="4914720" cy="241884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200"/>
              <a:buFont typeface="Manrope"/>
              <a:buNone/>
            </a:pPr>
            <a:r>
              <a:rPr b="0" i="0" lang="en" sz="1200" u="none" cap="none" strike="noStrike">
                <a:solidFill>
                  <a:schemeClr val="dk1"/>
                </a:solidFill>
                <a:latin typeface="Manrope"/>
                <a:ea typeface="Manrope"/>
                <a:cs typeface="Manrope"/>
                <a:sym typeface="Manrope"/>
              </a:rPr>
              <a:t>Economic freedom is the fundamental right of individuals to make choices regarding their labor and property. </a:t>
            </a:r>
            <a:r>
              <a:rPr lang="en" sz="1200">
                <a:solidFill>
                  <a:schemeClr val="dk1"/>
                </a:solidFill>
                <a:latin typeface="Manrope"/>
                <a:ea typeface="Manrope"/>
                <a:cs typeface="Manrope"/>
                <a:sym typeface="Manrope"/>
              </a:rPr>
              <a:t>So computing large static files for over a large period of time may reduce the efficiency and might lead to misinterpretations.</a:t>
            </a:r>
            <a:endParaRPr b="0" i="0" sz="1200" u="none" cap="none" strike="noStrike">
              <a:solidFill>
                <a:srgbClr val="FFFFFF"/>
              </a:solidFill>
              <a:latin typeface="Noto Sans Symbols"/>
              <a:ea typeface="Noto Sans Symbols"/>
              <a:cs typeface="Noto Sans Symbols"/>
              <a:sym typeface="Noto Sans Symbols"/>
            </a:endParaRPr>
          </a:p>
        </p:txBody>
      </p:sp>
      <p:pic>
        <p:nvPicPr>
          <p:cNvPr id="50" name="Google Shape;50;p4"/>
          <p:cNvPicPr preferRelativeResize="0"/>
          <p:nvPr/>
        </p:nvPicPr>
        <p:blipFill rotWithShape="1">
          <a:blip r:embed="rId3">
            <a:alphaModFix/>
          </a:blip>
          <a:srcRect b="0" l="25559" r="27601" t="0"/>
          <a:stretch/>
        </p:blipFill>
        <p:spPr>
          <a:xfrm>
            <a:off x="5529600" y="0"/>
            <a:ext cx="3614040" cy="51433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5"/>
          <p:cNvSpPr txBox="1"/>
          <p:nvPr>
            <p:ph idx="4294967295" type="title"/>
          </p:nvPr>
        </p:nvSpPr>
        <p:spPr>
          <a:xfrm>
            <a:off x="228595" y="249425"/>
            <a:ext cx="5866800" cy="20664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3100"/>
              <a:buFont typeface="Onest"/>
              <a:buNone/>
            </a:pPr>
            <a:r>
              <a:rPr b="1" i="0" lang="en" sz="3100" u="none" cap="none" strike="noStrike">
                <a:solidFill>
                  <a:schemeClr val="dk1"/>
                </a:solidFill>
                <a:latin typeface="Onest"/>
                <a:ea typeface="Onest"/>
                <a:cs typeface="Onest"/>
                <a:sym typeface="Onest"/>
              </a:rPr>
              <a:t>Historical Context of Economic Freedom</a:t>
            </a:r>
            <a:endParaRPr b="0" i="0" sz="3100" u="none" cap="none" strike="noStrike">
              <a:solidFill>
                <a:schemeClr val="dk1"/>
              </a:solidFill>
              <a:latin typeface="Arial"/>
              <a:ea typeface="Arial"/>
              <a:cs typeface="Arial"/>
              <a:sym typeface="Arial"/>
            </a:endParaRPr>
          </a:p>
        </p:txBody>
      </p:sp>
      <p:sp>
        <p:nvSpPr>
          <p:cNvPr id="56" name="Google Shape;56;p5"/>
          <p:cNvSpPr txBox="1"/>
          <p:nvPr>
            <p:ph idx="4294967295" type="subTitle"/>
          </p:nvPr>
        </p:nvSpPr>
        <p:spPr>
          <a:xfrm>
            <a:off x="228600" y="2209680"/>
            <a:ext cx="4152600" cy="270468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200"/>
              <a:buFont typeface="Manrope"/>
              <a:buNone/>
            </a:pPr>
            <a:r>
              <a:rPr b="0" i="0" lang="en" sz="1200" u="none" cap="none" strike="noStrike">
                <a:solidFill>
                  <a:schemeClr val="dk1"/>
                </a:solidFill>
                <a:latin typeface="Manrope"/>
                <a:ea typeface="Manrope"/>
                <a:cs typeface="Manrope"/>
                <a:sym typeface="Manrope"/>
              </a:rPr>
              <a:t>Historically, many societies have faced restrictions that limited economic opportunities, resulting in widespread poverty. The evolution of economic freedom has played a crucial role in enhancing individual welfare and national development throughout history.</a:t>
            </a:r>
            <a:endParaRPr b="0" i="0" sz="1200" u="none" cap="none" strike="noStrike">
              <a:solidFill>
                <a:srgbClr val="FFFFFF"/>
              </a:solidFill>
              <a:latin typeface="Noto Sans Symbols"/>
              <a:ea typeface="Noto Sans Symbols"/>
              <a:cs typeface="Noto Sans Symbols"/>
              <a:sym typeface="Noto Sans Symbols"/>
            </a:endParaRPr>
          </a:p>
        </p:txBody>
      </p:sp>
      <p:pic>
        <p:nvPicPr>
          <p:cNvPr id="57" name="Google Shape;57;p5" title="Screenshot 2025-06-29 205755.png"/>
          <p:cNvPicPr preferRelativeResize="0"/>
          <p:nvPr/>
        </p:nvPicPr>
        <p:blipFill>
          <a:blip r:embed="rId3">
            <a:alphaModFix/>
          </a:blip>
          <a:stretch>
            <a:fillRect/>
          </a:stretch>
        </p:blipFill>
        <p:spPr>
          <a:xfrm>
            <a:off x="4381200" y="701775"/>
            <a:ext cx="4500174" cy="3075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6"/>
          <p:cNvSpPr txBox="1"/>
          <p:nvPr>
            <p:ph idx="4294967295" type="title"/>
          </p:nvPr>
        </p:nvSpPr>
        <p:spPr>
          <a:xfrm>
            <a:off x="228595" y="143275"/>
            <a:ext cx="5866800" cy="20664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3100"/>
              <a:buFont typeface="Onest"/>
              <a:buNone/>
            </a:pPr>
            <a:r>
              <a:rPr b="1" i="0" lang="en" sz="3100" u="none" cap="none" strike="noStrike">
                <a:solidFill>
                  <a:schemeClr val="dk1"/>
                </a:solidFill>
                <a:latin typeface="Onest"/>
                <a:ea typeface="Onest"/>
                <a:cs typeface="Onest"/>
                <a:sym typeface="Onest"/>
              </a:rPr>
              <a:t>Importance of Economic Freedom Today</a:t>
            </a:r>
            <a:endParaRPr b="0" i="0" sz="3100" u="none" cap="none" strike="noStrike">
              <a:solidFill>
                <a:schemeClr val="dk1"/>
              </a:solidFill>
              <a:latin typeface="Arial"/>
              <a:ea typeface="Arial"/>
              <a:cs typeface="Arial"/>
              <a:sym typeface="Arial"/>
            </a:endParaRPr>
          </a:p>
        </p:txBody>
      </p:sp>
      <p:sp>
        <p:nvSpPr>
          <p:cNvPr id="63" name="Google Shape;63;p6"/>
          <p:cNvSpPr txBox="1"/>
          <p:nvPr>
            <p:ph idx="4294967295" type="subTitle"/>
          </p:nvPr>
        </p:nvSpPr>
        <p:spPr>
          <a:xfrm>
            <a:off x="228600" y="2209680"/>
            <a:ext cx="4152600" cy="270468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200"/>
              <a:buFont typeface="Manrope"/>
              <a:buNone/>
            </a:pPr>
            <a:r>
              <a:rPr b="0" i="0" lang="en" sz="1200" u="none" cap="none" strike="noStrike">
                <a:solidFill>
                  <a:schemeClr val="dk1"/>
                </a:solidFill>
                <a:latin typeface="Manrope"/>
                <a:ea typeface="Manrope"/>
                <a:cs typeface="Manrope"/>
                <a:sym typeface="Manrope"/>
              </a:rPr>
              <a:t>In today's world, economic freedom is crucial for fostering innovation, job creation, and overall societal progress. It empowers individuals to make choices that lead to better economic outcomes, reduces reliance on government, and ultimately enhances quality of life. As nations pursue economic freedom, they tend to experience greater prosperity and resilience against economic downturns.</a:t>
            </a:r>
            <a:endParaRPr b="0" i="0" sz="1200" u="none" cap="none" strike="noStrike">
              <a:solidFill>
                <a:srgbClr val="FFFFFF"/>
              </a:solidFill>
              <a:latin typeface="Noto Sans Symbols"/>
              <a:ea typeface="Noto Sans Symbols"/>
              <a:cs typeface="Noto Sans Symbols"/>
              <a:sym typeface="Noto Sans Symbols"/>
            </a:endParaRPr>
          </a:p>
        </p:txBody>
      </p:sp>
      <p:pic>
        <p:nvPicPr>
          <p:cNvPr id="64" name="Google Shape;64;p6" title="Screenshot 2025-06-29 205739.png"/>
          <p:cNvPicPr preferRelativeResize="0"/>
          <p:nvPr/>
        </p:nvPicPr>
        <p:blipFill>
          <a:blip r:embed="rId3">
            <a:alphaModFix/>
          </a:blip>
          <a:stretch>
            <a:fillRect/>
          </a:stretch>
        </p:blipFill>
        <p:spPr>
          <a:xfrm>
            <a:off x="4270975" y="826700"/>
            <a:ext cx="4574876" cy="2915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7"/>
          <p:cNvSpPr txBox="1"/>
          <p:nvPr>
            <p:ph idx="4294967295" type="title"/>
          </p:nvPr>
        </p:nvSpPr>
        <p:spPr>
          <a:xfrm>
            <a:off x="2381400" y="638280"/>
            <a:ext cx="6533640" cy="4276440"/>
          </a:xfrm>
          <a:prstGeom prst="rect">
            <a:avLst/>
          </a:prstGeom>
          <a:noFill/>
          <a:ln>
            <a:noFill/>
          </a:ln>
        </p:spPr>
        <p:txBody>
          <a:bodyPr anchorCtr="0" anchor="b" bIns="91425" lIns="91425" spcFirstLastPara="1" rIns="91425" wrap="square" tIns="91425">
            <a:normAutofit/>
          </a:bodyPr>
          <a:lstStyle/>
          <a:p>
            <a:pPr indent="0" lvl="0" marL="0" marR="0" rtl="0" algn="r">
              <a:lnSpc>
                <a:spcPct val="100000"/>
              </a:lnSpc>
              <a:spcBef>
                <a:spcPts val="0"/>
              </a:spcBef>
              <a:spcAft>
                <a:spcPts val="0"/>
              </a:spcAft>
              <a:buClr>
                <a:schemeClr val="dk1"/>
              </a:buClr>
              <a:buSzPts val="7200"/>
              <a:buFont typeface="Onest"/>
              <a:buNone/>
            </a:pPr>
            <a:r>
              <a:rPr b="1" i="0" lang="en" sz="7200" u="none" cap="none" strike="noStrike">
                <a:solidFill>
                  <a:schemeClr val="dk1"/>
                </a:solidFill>
                <a:latin typeface="Onest"/>
                <a:ea typeface="Onest"/>
                <a:cs typeface="Onest"/>
                <a:sym typeface="Onest"/>
              </a:rPr>
              <a:t>Index of Economic Freedom</a:t>
            </a:r>
            <a:endParaRPr b="0" i="0" sz="72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8"/>
          <p:cNvSpPr txBox="1"/>
          <p:nvPr>
            <p:ph idx="4294967295" type="title"/>
          </p:nvPr>
        </p:nvSpPr>
        <p:spPr>
          <a:xfrm>
            <a:off x="3048120" y="228600"/>
            <a:ext cx="5866920" cy="2066400"/>
          </a:xfrm>
          <a:prstGeom prst="rect">
            <a:avLst/>
          </a:prstGeom>
          <a:noFill/>
          <a:ln>
            <a:noFill/>
          </a:ln>
        </p:spPr>
        <p:txBody>
          <a:bodyPr anchorCtr="0" anchor="t" bIns="91425" lIns="91425" spcFirstLastPara="1" rIns="91425" wrap="square" tIns="91425">
            <a:normAutofit/>
          </a:bodyPr>
          <a:lstStyle/>
          <a:p>
            <a:pPr indent="0" lvl="0" marL="0" marR="0" rtl="0" algn="r">
              <a:lnSpc>
                <a:spcPct val="100000"/>
              </a:lnSpc>
              <a:spcBef>
                <a:spcPts val="0"/>
              </a:spcBef>
              <a:spcAft>
                <a:spcPts val="0"/>
              </a:spcAft>
              <a:buClr>
                <a:schemeClr val="dk1"/>
              </a:buClr>
              <a:buSzPts val="3100"/>
              <a:buFont typeface="Onest"/>
              <a:buNone/>
            </a:pPr>
            <a:r>
              <a:rPr b="1" i="0" lang="en" sz="3100" u="none" cap="none" strike="noStrike">
                <a:solidFill>
                  <a:schemeClr val="dk1"/>
                </a:solidFill>
                <a:latin typeface="Onest"/>
                <a:ea typeface="Onest"/>
                <a:cs typeface="Onest"/>
                <a:sym typeface="Onest"/>
              </a:rPr>
              <a:t>Measuring Economic Freedom</a:t>
            </a:r>
            <a:endParaRPr b="0" i="0" sz="3100" u="none" cap="none" strike="noStrike">
              <a:solidFill>
                <a:schemeClr val="dk1"/>
              </a:solidFill>
              <a:latin typeface="Arial"/>
              <a:ea typeface="Arial"/>
              <a:cs typeface="Arial"/>
              <a:sym typeface="Arial"/>
            </a:endParaRPr>
          </a:p>
        </p:txBody>
      </p:sp>
      <p:sp>
        <p:nvSpPr>
          <p:cNvPr id="75" name="Google Shape;75;p8"/>
          <p:cNvSpPr txBox="1"/>
          <p:nvPr>
            <p:ph idx="4294967295" type="subTitle"/>
          </p:nvPr>
        </p:nvSpPr>
        <p:spPr>
          <a:xfrm>
            <a:off x="228600" y="2209680"/>
            <a:ext cx="4152600" cy="270468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200"/>
              <a:buFont typeface="Manrope"/>
              <a:buNone/>
            </a:pPr>
            <a:r>
              <a:rPr b="0" i="0" lang="en" sz="1200" u="none" cap="none" strike="noStrike">
                <a:solidFill>
                  <a:schemeClr val="dk1"/>
                </a:solidFill>
                <a:latin typeface="Manrope"/>
                <a:ea typeface="Manrope"/>
                <a:cs typeface="Manrope"/>
                <a:sym typeface="Manrope"/>
              </a:rPr>
              <a:t>The Index of Economic Freedom measures economic freedom through various indicators assessing rule of law, government size, regulatory efficiency, and open markets. By analyzing these metrics, the index positions countries on a spectrum of economic freedom, revealing how policies impact individual liberties and economic growth.</a:t>
            </a:r>
            <a:endParaRPr b="0" i="0" sz="1200" u="none" cap="none" strike="noStrike">
              <a:solidFill>
                <a:srgbClr val="FFFFFF"/>
              </a:solidFill>
              <a:latin typeface="Noto Sans Symbols"/>
              <a:ea typeface="Noto Sans Symbols"/>
              <a:cs typeface="Noto Sans Symbols"/>
              <a:sym typeface="Noto Sans Symbols"/>
            </a:endParaRPr>
          </a:p>
        </p:txBody>
      </p:sp>
      <p:pic>
        <p:nvPicPr>
          <p:cNvPr id="76" name="Google Shape;76;p8" title="Screenshot 2025-06-29 004241.png"/>
          <p:cNvPicPr preferRelativeResize="0"/>
          <p:nvPr/>
        </p:nvPicPr>
        <p:blipFill>
          <a:blip r:embed="rId3">
            <a:alphaModFix/>
          </a:blip>
          <a:stretch>
            <a:fillRect/>
          </a:stretch>
        </p:blipFill>
        <p:spPr>
          <a:xfrm>
            <a:off x="228600" y="344175"/>
            <a:ext cx="4379027" cy="27046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9"/>
          <p:cNvSpPr txBox="1"/>
          <p:nvPr>
            <p:ph idx="4294967295" type="title"/>
          </p:nvPr>
        </p:nvSpPr>
        <p:spPr>
          <a:xfrm>
            <a:off x="3048120" y="228600"/>
            <a:ext cx="5866920" cy="2066400"/>
          </a:xfrm>
          <a:prstGeom prst="rect">
            <a:avLst/>
          </a:prstGeom>
          <a:noFill/>
          <a:ln>
            <a:noFill/>
          </a:ln>
        </p:spPr>
        <p:txBody>
          <a:bodyPr anchorCtr="0" anchor="t" bIns="91425" lIns="91425" spcFirstLastPara="1" rIns="91425" wrap="square" tIns="91425">
            <a:normAutofit/>
          </a:bodyPr>
          <a:lstStyle/>
          <a:p>
            <a:pPr indent="0" lvl="0" marL="0" marR="0" rtl="0" algn="r">
              <a:lnSpc>
                <a:spcPct val="100000"/>
              </a:lnSpc>
              <a:spcBef>
                <a:spcPts val="0"/>
              </a:spcBef>
              <a:spcAft>
                <a:spcPts val="0"/>
              </a:spcAft>
              <a:buClr>
                <a:schemeClr val="dk1"/>
              </a:buClr>
              <a:buSzPts val="3100"/>
              <a:buFont typeface="Onest"/>
              <a:buNone/>
            </a:pPr>
            <a:r>
              <a:rPr b="1" i="0" lang="en" sz="3100" u="none" cap="none" strike="noStrike">
                <a:solidFill>
                  <a:schemeClr val="dk1"/>
                </a:solidFill>
                <a:latin typeface="Onest"/>
                <a:ea typeface="Onest"/>
                <a:cs typeface="Onest"/>
                <a:sym typeface="Onest"/>
              </a:rPr>
              <a:t>Categories of Economic Freedom</a:t>
            </a:r>
            <a:endParaRPr b="0" i="0" sz="3100" u="none" cap="none" strike="noStrike">
              <a:solidFill>
                <a:schemeClr val="dk1"/>
              </a:solidFill>
              <a:latin typeface="Arial"/>
              <a:ea typeface="Arial"/>
              <a:cs typeface="Arial"/>
              <a:sym typeface="Arial"/>
            </a:endParaRPr>
          </a:p>
        </p:txBody>
      </p:sp>
      <p:sp>
        <p:nvSpPr>
          <p:cNvPr id="82" name="Google Shape;82;p9"/>
          <p:cNvSpPr txBox="1"/>
          <p:nvPr>
            <p:ph idx="4294967295" type="subTitle"/>
          </p:nvPr>
        </p:nvSpPr>
        <p:spPr>
          <a:xfrm>
            <a:off x="4872325" y="2074330"/>
            <a:ext cx="4152600" cy="27048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200"/>
              <a:buFont typeface="Manrope"/>
              <a:buNone/>
            </a:pPr>
            <a:r>
              <a:rPr b="0" i="0" lang="en" sz="1200" u="none" cap="none" strike="noStrike">
                <a:solidFill>
                  <a:schemeClr val="dk1"/>
                </a:solidFill>
                <a:latin typeface="Manrope"/>
                <a:ea typeface="Manrope"/>
                <a:cs typeface="Manrope"/>
                <a:sym typeface="Manrope"/>
              </a:rPr>
              <a:t>The Index is built around four main pillars: Rule of Law, which includes property rights and government integrity; Government Size, focusing on fiscal health and spending; Regulatory Efficiency, assessing business and labor freedom; and Open Markets, which encompasses trade and investment freedoms.</a:t>
            </a:r>
            <a:endParaRPr b="0" i="0" sz="1200" u="none" cap="none" strike="noStrike">
              <a:solidFill>
                <a:srgbClr val="FFFFFF"/>
              </a:solidFill>
              <a:latin typeface="Noto Sans Symbols"/>
              <a:ea typeface="Noto Sans Symbols"/>
              <a:cs typeface="Noto Sans Symbols"/>
              <a:sym typeface="Noto Sans Symbols"/>
            </a:endParaRPr>
          </a:p>
        </p:txBody>
      </p:sp>
      <p:pic>
        <p:nvPicPr>
          <p:cNvPr id="83" name="Google Shape;83;p9" title="Screenshot 2025-06-29 205810.png"/>
          <p:cNvPicPr preferRelativeResize="0"/>
          <p:nvPr/>
        </p:nvPicPr>
        <p:blipFill>
          <a:blip r:embed="rId3">
            <a:alphaModFix/>
          </a:blip>
          <a:stretch>
            <a:fillRect/>
          </a:stretch>
        </p:blipFill>
        <p:spPr>
          <a:xfrm>
            <a:off x="235700" y="1156300"/>
            <a:ext cx="4400797" cy="2543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rk Theme by Slidesgo">
  <a:themeElements>
    <a:clrScheme name="Simple Light">
      <a:dk1>
        <a:srgbClr val="FEFDF8"/>
      </a:dk1>
      <a:lt1>
        <a:srgbClr val="111212"/>
      </a:lt1>
      <a:dk2>
        <a:srgbClr val="0E0E0E"/>
      </a:dk2>
      <a:lt2>
        <a:srgbClr val="FFFFFF"/>
      </a:lt2>
      <a:accent1>
        <a:srgbClr val="9B9B9B"/>
      </a:accent1>
      <a:accent2>
        <a:srgbClr val="FFFFFF"/>
      </a:accent2>
      <a:accent3>
        <a:srgbClr val="FFFFFF"/>
      </a:accent3>
      <a:accent4>
        <a:srgbClr val="FFFFFF"/>
      </a:accent4>
      <a:accent5>
        <a:srgbClr val="FFFFFF"/>
      </a:accent5>
      <a:accent6>
        <a:srgbClr val="FFFFFF"/>
      </a:accent6>
      <a:hlink>
        <a:srgbClr val="FEFDF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rk Theme by Slidesgo">
  <a:themeElements>
    <a:clrScheme name="Simple Light">
      <a:dk1>
        <a:srgbClr val="FEFDF8"/>
      </a:dk1>
      <a:lt1>
        <a:srgbClr val="111212"/>
      </a:lt1>
      <a:dk2>
        <a:srgbClr val="0E0E0E"/>
      </a:dk2>
      <a:lt2>
        <a:srgbClr val="FFFFFF"/>
      </a:lt2>
      <a:accent1>
        <a:srgbClr val="9B9B9B"/>
      </a:accent1>
      <a:accent2>
        <a:srgbClr val="FFFFFF"/>
      </a:accent2>
      <a:accent3>
        <a:srgbClr val="FFFFFF"/>
      </a:accent3>
      <a:accent4>
        <a:srgbClr val="FFFFFF"/>
      </a:accent4>
      <a:accent5>
        <a:srgbClr val="FFFFFF"/>
      </a:accent5>
      <a:accent6>
        <a:srgbClr val="FFFFFF"/>
      </a:accent6>
      <a:hlink>
        <a:srgbClr val="FEFDF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ark Theme by Slidesgo">
  <a:themeElements>
    <a:clrScheme name="Simple Light">
      <a:dk1>
        <a:srgbClr val="FEFDF8"/>
      </a:dk1>
      <a:lt1>
        <a:srgbClr val="111212"/>
      </a:lt1>
      <a:dk2>
        <a:srgbClr val="0E0E0E"/>
      </a:dk2>
      <a:lt2>
        <a:srgbClr val="FFFFFF"/>
      </a:lt2>
      <a:accent1>
        <a:srgbClr val="9B9B9B"/>
      </a:accent1>
      <a:accent2>
        <a:srgbClr val="FFFFFF"/>
      </a:accent2>
      <a:accent3>
        <a:srgbClr val="FFFFFF"/>
      </a:accent3>
      <a:accent4>
        <a:srgbClr val="FFFFFF"/>
      </a:accent4>
      <a:accent5>
        <a:srgbClr val="FFFFFF"/>
      </a:accent5>
      <a:accent6>
        <a:srgbClr val="FFFFFF"/>
      </a:accent6>
      <a:hlink>
        <a:srgbClr val="FEFDF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ark Theme by Slidesgo">
  <a:themeElements>
    <a:clrScheme name="Simple Light">
      <a:dk1>
        <a:srgbClr val="FEFDF8"/>
      </a:dk1>
      <a:lt1>
        <a:srgbClr val="111212"/>
      </a:lt1>
      <a:dk2>
        <a:srgbClr val="0E0E0E"/>
      </a:dk2>
      <a:lt2>
        <a:srgbClr val="FFFFFF"/>
      </a:lt2>
      <a:accent1>
        <a:srgbClr val="9B9B9B"/>
      </a:accent1>
      <a:accent2>
        <a:srgbClr val="FFFFFF"/>
      </a:accent2>
      <a:accent3>
        <a:srgbClr val="FFFFFF"/>
      </a:accent3>
      <a:accent4>
        <a:srgbClr val="FFFFFF"/>
      </a:accent4>
      <a:accent5>
        <a:srgbClr val="FFFFFF"/>
      </a:accent5>
      <a:accent6>
        <a:srgbClr val="FFFFFF"/>
      </a:accent6>
      <a:hlink>
        <a:srgbClr val="FEFDF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2025-06-28T19:25:39Z</dcterms:created>
  <dc:creator>Unknown Creator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12.0</vt:r8>
  </property>
</Properties>
</file>